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66" r:id="rId14"/>
    <p:sldId id="271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17"/>
    <p:restoredTop sz="96301"/>
  </p:normalViewPr>
  <p:slideViewPr>
    <p:cSldViewPr snapToGrid="0" showGuides="1">
      <p:cViewPr varScale="1">
        <p:scale>
          <a:sx n="107" d="100"/>
          <a:sy n="107" d="100"/>
        </p:scale>
        <p:origin x="184" y="2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4FCA-A48E-BD85-40CF-2FB01040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804A-8699-1D77-71DA-F324B1526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247E9-B8FB-3F6C-3C12-45086470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3275-BA4B-AF5B-E97C-031E7B9C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45B9-7901-883E-CE6F-EA3C8C86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5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4B7D-988F-FBB8-B13A-8E06572F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2B55A-66D7-DC76-CA1A-B34F16D0C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ADBB-803B-CA5A-A989-C021C17B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6A443-BE0E-FE7A-0FC1-A7AD6323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5AD5F-1B3F-2AA1-1761-63097329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93677-FB17-1FDE-1399-449721B65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8494D-F35A-31A3-F6DF-A434130F5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20E39-7094-9118-990B-78F5890B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2A2B-FDDF-4419-6107-943E71CBF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E359E-AA99-6D62-F484-839B6462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5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71BD-FE56-B538-14F4-0C366699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6C7A-9D3E-EE4F-5AE4-4DEAF7F9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5E6AC-E570-677D-353B-10436384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979B8-5AC7-B632-2F32-63286379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6E0D-84FE-B8F5-3BD3-A505DF6E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ED88-3282-7448-BD9D-E7B3A269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533B9-3815-CBCF-3415-7949425B2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ACFB-4AD4-2356-2731-58CAEF57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C551A-0E2E-4BF1-82FF-146B12A4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3672-EA29-6BAC-5086-8B6112A4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EE52-DA75-7492-69F7-9E0BC98F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428E8-70A7-2C1F-4C74-1F2BE8795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53BD9-D40F-990D-365B-BD6B8FB1A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1BF6D-554F-61EB-1B92-840B6438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32F16-AC56-5F45-E5D6-FE058A66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E6CFC-F375-4795-28A3-037B4987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3E78-0B4A-AF3A-21B2-1D7E1D8D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DF06-EDCD-B248-0B0B-A6087EA24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78FCB-7653-2421-1C63-88AC30228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D6AD8-6631-8C54-45E5-DC7BC0C2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D9122-1C28-C7C1-D238-6D05D0345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C80E6-A7BD-B5CD-DAFB-FCC4389C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654AB-B174-260B-F9A3-5B5E90213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54089-7AA7-2544-130D-F6684C200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2BB3-E686-0C26-62C7-C69C3AE5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6E715-F63A-DC0E-DA09-DD35C8F1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4C134-B1DB-BD05-E4E9-0CC9DC6F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E9136-7ACE-F818-0ECB-3BA3D6D7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F4B10-8DCE-F660-E903-9F6F7DFB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BE1F1-9698-169A-AC9A-83387EA0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AC9A6-D91D-9843-48F3-8F89A2E3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F2AB-CAF3-950D-C86F-78C05DD8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BA41E-D0CB-DD56-3F93-004FBFA2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0F90F-57B6-9ADC-45C2-00D294768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923A1-441E-F830-168D-306E0793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D6BA1-F43A-50DD-27B2-65AF339A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D313-A480-E5A6-92CC-2BD24231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668E-6899-4984-A2E1-2830C19F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5F77F-3ED9-A793-C959-0966C13ED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F5670-A6C5-C096-45B8-3A3C3CF45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A3B53-01ED-509D-54A9-809C0213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BAFAB-CCEB-B5D8-894B-ACB4E3B6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6A8F7-DA17-FA54-DCC4-51807CEB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9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EFEE4-7BE5-BC9A-478B-3E847735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5493B-211C-7B7B-2E67-2E50DA90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9B89-FF58-5083-DEFF-ACD79E1B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A7EB91-7AC3-C446-AC0D-C64652C094FE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60DD4-559B-6620-8EB0-34B32AADB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E82A-C5E8-E50B-1843-B3661195E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4B4D6-EAB1-4448-AFCA-93689E2F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8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1143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565F-084A-0867-2485-D0A7BED9F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3: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B8BEE-C0AB-5CB6-9107-BD55101E6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Workshop on Building AI Agents</a:t>
            </a:r>
          </a:p>
          <a:p>
            <a:endParaRPr lang="en-US" dirty="0"/>
          </a:p>
          <a:p>
            <a:r>
              <a:rPr lang="en-US" dirty="0"/>
              <a:t>Henry Kautz</a:t>
            </a:r>
          </a:p>
          <a:p>
            <a:r>
              <a:rPr lang="en-US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31957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BD11-CEE4-DC17-3F96-DEFE38A0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27D33-4ED5-1BC7-28CA-05768452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your partner(s) from the last class and select a breakout number – see Google Spreadsheet linked to class pages</a:t>
            </a:r>
          </a:p>
          <a:p>
            <a:r>
              <a:rPr lang="en-US" dirty="0"/>
              <a:t>Complete Tasks 1 to 3</a:t>
            </a:r>
          </a:p>
        </p:txBody>
      </p:sp>
    </p:spTree>
    <p:extLst>
      <p:ext uri="{BB962C8B-B14F-4D97-AF65-F5344CB8AC3E}">
        <p14:creationId xmlns:p14="http://schemas.microsoft.com/office/powerpoint/2010/main" val="2210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9B9B-FB56-6B1A-CC01-208BC4A2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29 January</a:t>
            </a:r>
          </a:p>
        </p:txBody>
      </p:sp>
      <p:pic>
        <p:nvPicPr>
          <p:cNvPr id="5" name="Content Placeholder 4" descr="A snow covered yard with a pile of snow&#10;&#10;AI-generated content may be incorrect.">
            <a:extLst>
              <a:ext uri="{FF2B5EF4-FFF2-40B4-BE49-F238E27FC236}">
                <a16:creationId xmlns:a16="http://schemas.microsoft.com/office/drawing/2014/main" id="{E3F7B466-0D46-CE88-86D3-9CAEE0747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8138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B827-7C95-2035-8801-AA24FA75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LangGraph</a:t>
            </a:r>
            <a:r>
              <a:rPr lang="en-US" dirty="0"/>
              <a:t> Makes Tools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D632-726F-853F-D053-A43B04E9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@tool decorator</a:t>
            </a:r>
          </a:p>
          <a:p>
            <a:pPr lvl="1"/>
            <a:r>
              <a:rPr lang="en-US" dirty="0"/>
              <a:t>Automatically creates the data structures associated with a tool</a:t>
            </a:r>
          </a:p>
          <a:p>
            <a:r>
              <a:rPr lang="en-US" dirty="0" err="1"/>
              <a:t>llm.bind_tools</a:t>
            </a:r>
            <a:r>
              <a:rPr lang="en-US" dirty="0"/>
              <a:t>( list of tools )</a:t>
            </a:r>
          </a:p>
          <a:p>
            <a:pPr lvl="1"/>
            <a:r>
              <a:rPr lang="en-US" dirty="0"/>
              <a:t>Creates a new tool-using LLM from an existing LLM</a:t>
            </a:r>
          </a:p>
          <a:p>
            <a:pPr lvl="1"/>
            <a:r>
              <a:rPr lang="en-US" dirty="0"/>
              <a:t>Associates the data structures created by @tool with t he LLM</a:t>
            </a:r>
          </a:p>
          <a:p>
            <a:r>
              <a:rPr lang="en-US" dirty="0" err="1"/>
              <a:t>llm.invoke</a:t>
            </a:r>
            <a:r>
              <a:rPr lang="en-US" dirty="0"/>
              <a:t>( </a:t>
            </a:r>
            <a:r>
              <a:rPr lang="en-US" dirty="0" err="1"/>
              <a:t>query_string</a:t>
            </a:r>
            <a:r>
              <a:rPr lang="en-US" dirty="0"/>
              <a:t> ) </a:t>
            </a:r>
          </a:p>
          <a:p>
            <a:r>
              <a:rPr lang="en-US" dirty="0" err="1"/>
              <a:t>Llm.invoke</a:t>
            </a:r>
            <a:r>
              <a:rPr lang="en-US" dirty="0"/>
              <a:t>( [ role_content_dict1, role_content_dict2, … ] )</a:t>
            </a:r>
          </a:p>
          <a:p>
            <a:pPr lvl="1"/>
            <a:r>
              <a:rPr lang="en-US" dirty="0"/>
              <a:t>Runs tool-using LLM</a:t>
            </a:r>
          </a:p>
          <a:p>
            <a:pPr lvl="1"/>
            <a:r>
              <a:rPr lang="en-US" dirty="0"/>
              <a:t>Provides the tool use definitions created by @tool to the LLM</a:t>
            </a:r>
          </a:p>
          <a:p>
            <a:pPr lvl="1"/>
            <a:r>
              <a:rPr lang="en-US" dirty="0"/>
              <a:t>Parses tool calls and populates </a:t>
            </a:r>
            <a:r>
              <a:rPr lang="en-US" dirty="0" err="1"/>
              <a:t>response.</a:t>
            </a:r>
            <a:r>
              <a:rPr lang="en-US" err="1"/>
              <a:t>tool</a:t>
            </a:r>
            <a:r>
              <a:rPr lang="en-US"/>
              <a:t>_calls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7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932E-C528-4516-44D4-92BB5307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7" y="98655"/>
            <a:ext cx="3320803" cy="5726412"/>
          </a:xfrm>
        </p:spPr>
        <p:txBody>
          <a:bodyPr/>
          <a:lstStyle/>
          <a:p>
            <a:r>
              <a:rPr lang="en-US" dirty="0"/>
              <a:t>LLM with Tools </a:t>
            </a:r>
            <a:br>
              <a:rPr lang="en-US" dirty="0"/>
            </a:br>
            <a:r>
              <a:rPr lang="en-US" dirty="0"/>
              <a:t>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6E0FF-121E-2CA6-397C-49278159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03" y="285750"/>
            <a:ext cx="6515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E3D1-8EF3-91BA-35B4-D74B7C44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some kind of fun.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780C-BE72-A56E-668A-7D007105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tool that counts the number of occurrences of a letter</a:t>
            </a:r>
          </a:p>
          <a:p>
            <a:r>
              <a:rPr lang="en-US" dirty="0"/>
              <a:t>Find questions that demonstrate multiple tool use</a:t>
            </a:r>
          </a:p>
          <a:p>
            <a:r>
              <a:rPr lang="en-US" dirty="0"/>
              <a:t>"Are there more i's than s's in Mississippi riverboats?" </a:t>
            </a:r>
          </a:p>
          <a:p>
            <a:pPr lvl="1"/>
            <a:r>
              <a:rPr lang="en-US" dirty="0"/>
              <a:t>Letter count tool for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Letter count tool for s</a:t>
            </a:r>
          </a:p>
          <a:p>
            <a:pPr lvl="1"/>
            <a:r>
              <a:rPr lang="en-US" dirty="0"/>
              <a:t>Think</a:t>
            </a:r>
          </a:p>
          <a:p>
            <a:pPr lvl="1"/>
            <a:r>
              <a:rPr lang="en-US" dirty="0"/>
              <a:t>Calculator tool</a:t>
            </a:r>
          </a:p>
          <a:p>
            <a:r>
              <a:rPr lang="en-US" dirty="0"/>
              <a:t>Can you create a query that uses all your tools? </a:t>
            </a:r>
          </a:p>
          <a:p>
            <a:r>
              <a:rPr lang="en-US" dirty="0"/>
              <a:t>Can you get sequential chaining to hit the 5 turn limit in the outer loop? </a:t>
            </a:r>
          </a:p>
        </p:txBody>
      </p:sp>
    </p:spTree>
    <p:extLst>
      <p:ext uri="{BB962C8B-B14F-4D97-AF65-F5344CB8AC3E}">
        <p14:creationId xmlns:p14="http://schemas.microsoft.com/office/powerpoint/2010/main" val="27402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3F3C-FBA7-F10C-CC67-D10FB4B9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3BAD-539D-AF8D-31F1-6CB5A50D5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Task 4</a:t>
            </a:r>
          </a:p>
        </p:txBody>
      </p:sp>
    </p:spTree>
    <p:extLst>
      <p:ext uri="{BB962C8B-B14F-4D97-AF65-F5344CB8AC3E}">
        <p14:creationId xmlns:p14="http://schemas.microsoft.com/office/powerpoint/2010/main" val="232049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1C20-247B-A12E-EF23-A2F3F639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7072-8A5D-5C40-BB4B-5A48CD79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ToolNode</a:t>
            </a:r>
            <a:r>
              <a:rPr lang="en-US" dirty="0"/>
              <a:t>: Another level of abstraction for writing agents</a:t>
            </a:r>
          </a:p>
          <a:p>
            <a:r>
              <a:rPr lang="en-US" dirty="0"/>
              <a:t>Built-in </a:t>
            </a:r>
            <a:r>
              <a:rPr lang="en-US" dirty="0" err="1"/>
              <a:t>LangGraph</a:t>
            </a:r>
            <a:r>
              <a:rPr lang="en-US" dirty="0"/>
              <a:t> tools</a:t>
            </a:r>
          </a:p>
          <a:p>
            <a:r>
              <a:rPr lang="en-US" dirty="0"/>
              <a:t>Connecting to server-based tools</a:t>
            </a:r>
          </a:p>
        </p:txBody>
      </p:sp>
    </p:spTree>
    <p:extLst>
      <p:ext uri="{BB962C8B-B14F-4D97-AF65-F5344CB8AC3E}">
        <p14:creationId xmlns:p14="http://schemas.microsoft.com/office/powerpoint/2010/main" val="380223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37E5-3ABA-BB7F-F5B9-6F4F1ED6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F2CA-2316-8E14-9FDC-76D2A89C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Ollama</a:t>
            </a:r>
          </a:p>
          <a:p>
            <a:pPr lvl="1"/>
            <a:r>
              <a:rPr lang="en-US" dirty="0"/>
              <a:t>Run an open LLM as a separate process</a:t>
            </a:r>
          </a:p>
          <a:p>
            <a:pPr lvl="1"/>
            <a:r>
              <a:rPr lang="en-US" dirty="0"/>
              <a:t>Communicate with your code over an HTTP connection</a:t>
            </a:r>
          </a:p>
          <a:p>
            <a:pPr lvl="2"/>
            <a:r>
              <a:rPr lang="en-US" dirty="0"/>
              <a:t>Default: </a:t>
            </a:r>
            <a:r>
              <a:rPr lang="en-US" dirty="0">
                <a:hlinkClick r:id="rId2"/>
              </a:rPr>
              <a:t>http://localhost:11434</a:t>
            </a:r>
            <a:endParaRPr lang="en-US" dirty="0"/>
          </a:p>
          <a:p>
            <a:pPr lvl="1"/>
            <a:r>
              <a:rPr lang="en-US" dirty="0"/>
              <a:t>Does not need to be restarted each time you run your code</a:t>
            </a:r>
          </a:p>
          <a:p>
            <a:pPr lvl="1"/>
            <a:r>
              <a:rPr lang="en-US" dirty="0"/>
              <a:t>Ollama container provides standard API across different LLMs</a:t>
            </a:r>
          </a:p>
          <a:p>
            <a:r>
              <a:rPr lang="en-US" dirty="0"/>
              <a:t>Commercial LLMs</a:t>
            </a:r>
          </a:p>
          <a:p>
            <a:pPr lvl="1"/>
            <a:r>
              <a:rPr lang="en-US" dirty="0"/>
              <a:t>Run on providers’ optimized infrastructure</a:t>
            </a:r>
          </a:p>
          <a:p>
            <a:pPr lvl="1"/>
            <a:r>
              <a:rPr lang="en-US" dirty="0"/>
              <a:t>Excellent at using tool protocols</a:t>
            </a:r>
          </a:p>
          <a:p>
            <a:pPr lvl="1"/>
            <a:r>
              <a:rPr lang="en-US" dirty="0"/>
              <a:t>Next to SOTA models very cheap</a:t>
            </a:r>
          </a:p>
        </p:txBody>
      </p:sp>
    </p:spTree>
    <p:extLst>
      <p:ext uri="{BB962C8B-B14F-4D97-AF65-F5344CB8AC3E}">
        <p14:creationId xmlns:p14="http://schemas.microsoft.com/office/powerpoint/2010/main" val="210224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5507-7DBA-E3D4-4B69-3877CAB2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with Excellent Tool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BA9E-9150-0E8D-D702-6DB679A9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3305"/>
          </a:xfrm>
        </p:spPr>
        <p:txBody>
          <a:bodyPr>
            <a:normAutofit/>
          </a:bodyPr>
          <a:lstStyle/>
          <a:p>
            <a:r>
              <a:rPr lang="en-US" dirty="0"/>
              <a:t>Open source via Ollama – don’t try on your laptop!</a:t>
            </a:r>
          </a:p>
          <a:p>
            <a:pPr lvl="1"/>
            <a:r>
              <a:rPr lang="en-US" dirty="0"/>
              <a:t>Llama 3.1, 70b</a:t>
            </a:r>
          </a:p>
          <a:p>
            <a:pPr lvl="1"/>
            <a:r>
              <a:rPr lang="en-US" dirty="0"/>
              <a:t>Qwen 2.5, 72b</a:t>
            </a:r>
          </a:p>
          <a:p>
            <a:pPr lvl="1"/>
            <a:r>
              <a:rPr lang="en-US" dirty="0" err="1"/>
              <a:t>Nemotron</a:t>
            </a:r>
            <a:r>
              <a:rPr lang="en-US" dirty="0"/>
              <a:t>, 70b</a:t>
            </a:r>
          </a:p>
          <a:p>
            <a:r>
              <a:rPr lang="en-US" dirty="0" err="1"/>
              <a:t>Commerical</a:t>
            </a:r>
            <a:r>
              <a:rPr lang="en-US" dirty="0"/>
              <a:t> via </a:t>
            </a:r>
            <a:r>
              <a:rPr lang="en-US" dirty="0" err="1"/>
              <a:t>LangGraph</a:t>
            </a:r>
            <a:r>
              <a:rPr lang="en-US" dirty="0"/>
              <a:t> API + access token</a:t>
            </a:r>
          </a:p>
          <a:p>
            <a:pPr lvl="1"/>
            <a:r>
              <a:rPr lang="en-US" dirty="0"/>
              <a:t>GPT-4o	 		$2.50 @ M in		$10.00 @ M out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GPT-4o Mini		$0.15 @M in		$0.60 @M out</a:t>
            </a:r>
          </a:p>
          <a:p>
            <a:pPr lvl="1"/>
            <a:r>
              <a:rPr lang="en-US" dirty="0"/>
              <a:t>Claude 3.5 Sonnet	$3.00 @ M in		$15.00 @ M out</a:t>
            </a:r>
          </a:p>
          <a:p>
            <a:pPr lvl="1"/>
            <a:r>
              <a:rPr lang="en-US" dirty="0"/>
              <a:t>Claude 3.5 Haiku	$0.80 @ M in		$4.00 @ M out</a:t>
            </a:r>
          </a:p>
          <a:p>
            <a:pPr lvl="1"/>
            <a:r>
              <a:rPr lang="en-US" dirty="0"/>
              <a:t>Gemini 1.5 Pro		$1.25 @ M in		$5.00 @ M out</a:t>
            </a:r>
          </a:p>
          <a:p>
            <a:pPr lvl="1"/>
            <a:r>
              <a:rPr lang="en-US" dirty="0"/>
              <a:t>Gemini 1.5 Flash	$0.075@ M in		$0.19 @ M out</a:t>
            </a:r>
          </a:p>
        </p:txBody>
      </p:sp>
    </p:spTree>
    <p:extLst>
      <p:ext uri="{BB962C8B-B14F-4D97-AF65-F5344CB8AC3E}">
        <p14:creationId xmlns:p14="http://schemas.microsoft.com/office/powerpoint/2010/main" val="106173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49D5-5F07-1D2F-5FBC-33378AED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GPT-4o Mini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5ED4B-D4E8-5200-BB65-1C18A1B2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openai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import OpenAI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client = OpenAI()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response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client.chat.completions.create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model="gpt-4o-mini",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messages=[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{"role": "user", "content": "Hello!"}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] )</a:t>
            </a:r>
          </a:p>
        </p:txBody>
      </p:sp>
    </p:spTree>
    <p:extLst>
      <p:ext uri="{BB962C8B-B14F-4D97-AF65-F5344CB8AC3E}">
        <p14:creationId xmlns:p14="http://schemas.microsoft.com/office/powerpoint/2010/main" val="202001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52AC-E9BC-AECD-AD6D-3164D53D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Tool Handling: Define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6DD19-96AB-76F6-E476-BA160F5F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475359" cy="41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9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311E-5BBD-74A5-6214-22D7C316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FA91-B6E2-6EB4-9F76-A890E452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Tool Handling: Describe Tools to LLM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9361D-3B53-FFEC-AC7D-8A4000FE8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92" y="1591294"/>
            <a:ext cx="8182041" cy="49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25C25-E4CD-E5A9-F79C-3B820EC9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C0E2-85A2-F738-D463-ABEC24D0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Tool Handling: Calling LLM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F1511-4F49-1666-1400-AEB18DA71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2" y="1959429"/>
            <a:ext cx="10576297" cy="3787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FA089-D5A7-EA65-4A3A-46E847DC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52" y="2111829"/>
            <a:ext cx="10576297" cy="3787566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DCE11F0-523B-922F-0E4E-DA78974D5BD8}"/>
              </a:ext>
            </a:extLst>
          </p:cNvPr>
          <p:cNvSpPr/>
          <p:nvPr/>
        </p:nvSpPr>
        <p:spPr>
          <a:xfrm>
            <a:off x="6146799" y="1448790"/>
            <a:ext cx="4929249" cy="1721921"/>
          </a:xfrm>
          <a:prstGeom prst="wedgeRoundRectCallout">
            <a:avLst>
              <a:gd name="adj1" fmla="val -127357"/>
              <a:gd name="adj2" fmla="val 967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LLM has been trained to understand tool definitions, but exactly how is proprietary. </a:t>
            </a:r>
            <a:r>
              <a:rPr lang="en-US" dirty="0" err="1"/>
              <a:t>Client.chat.completions</a:t>
            </a:r>
            <a:r>
              <a:rPr lang="en-US" dirty="0"/>
              <a:t> passes the tools parameter to the LLM which (somehow) inserts it into the messages sent to the LLM</a:t>
            </a:r>
          </a:p>
        </p:txBody>
      </p:sp>
    </p:spTree>
    <p:extLst>
      <p:ext uri="{BB962C8B-B14F-4D97-AF65-F5344CB8AC3E}">
        <p14:creationId xmlns:p14="http://schemas.microsoft.com/office/powerpoint/2010/main" val="9896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9D2FF-AB9F-51F4-1CF1-3E24DFAF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680D-2F1B-651E-BE00-9382C98C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78777" cy="4598761"/>
          </a:xfrm>
        </p:spPr>
        <p:txBody>
          <a:bodyPr/>
          <a:lstStyle/>
          <a:p>
            <a:r>
              <a:rPr lang="en-US" dirty="0"/>
              <a:t>Manual Tool Handling: Execute Tool Calls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EB797-956E-30C1-12C7-4AE3954B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57" y="151337"/>
            <a:ext cx="7772400" cy="65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A47A-A4E8-2EAA-7C51-46B485FA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92532" cy="148742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Compare With Pre-Historic </a:t>
            </a:r>
            <a:r>
              <a:rPr lang="en-US" sz="3600" dirty="0" err="1"/>
              <a:t>gpt_with_tools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2889F9-1046-E432-3DA5-87840E36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" y="2268888"/>
            <a:ext cx="387630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Old days: string search for tool call in text output from LLM</a:t>
            </a:r>
          </a:p>
          <a:p>
            <a:r>
              <a:rPr lang="en-US" dirty="0"/>
              <a:t>Today: LLM has been trained to output tool calls in a special </a:t>
            </a:r>
            <a:r>
              <a:rPr lang="en-US" dirty="0" err="1"/>
              <a:t>json</a:t>
            </a:r>
            <a:r>
              <a:rPr lang="en-US" dirty="0"/>
              <a:t> format</a:t>
            </a:r>
          </a:p>
          <a:p>
            <a:r>
              <a:rPr lang="en-US" dirty="0"/>
              <a:t>The response object parses response and populates </a:t>
            </a:r>
            <a:r>
              <a:rPr lang="en-US" dirty="0" err="1"/>
              <a:t>tool_calls</a:t>
            </a:r>
            <a:r>
              <a:rPr lang="en-US" dirty="0"/>
              <a:t>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4D612-936C-A2CC-EA04-CD1CF2578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37" y="609600"/>
            <a:ext cx="7010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8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611</Words>
  <Application>Microsoft Macintosh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Courier New</vt:lpstr>
      <vt:lpstr>Office Theme</vt:lpstr>
      <vt:lpstr>Topic 3: Tools</vt:lpstr>
      <vt:lpstr>Using LLM Servers</vt:lpstr>
      <vt:lpstr>LLMs with Excellent Tool Handling</vt:lpstr>
      <vt:lpstr>Invoking GPT-4o Mini</vt:lpstr>
      <vt:lpstr>Manual Tool Handling: Define Tools</vt:lpstr>
      <vt:lpstr>Manual Tool Handling: Describe Tools to LLM</vt:lpstr>
      <vt:lpstr>Manual Tool Handling: Calling LLM</vt:lpstr>
      <vt:lpstr>Manual Tool Handling: Execute Tool Calls</vt:lpstr>
      <vt:lpstr>Compare With Pre-Historic gpt_with_tools</vt:lpstr>
      <vt:lpstr>Work Break</vt:lpstr>
      <vt:lpstr>Thursday 29 January</vt:lpstr>
      <vt:lpstr>LangGraph Makes Tools Easier</vt:lpstr>
      <vt:lpstr>LLM with Tools  Example </vt:lpstr>
      <vt:lpstr>This is some kind of fun.</vt:lpstr>
      <vt:lpstr>Work Break</vt:lpstr>
      <vt:lpstr>Coming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Kautz, Henry Alexander (rmw7my)</dc:creator>
  <cp:lastModifiedBy>Kautz, Henry Alexander (rmw7my)</cp:lastModifiedBy>
  <cp:revision>35</cp:revision>
  <dcterms:created xsi:type="dcterms:W3CDTF">2026-01-04T16:03:27Z</dcterms:created>
  <dcterms:modified xsi:type="dcterms:W3CDTF">2026-01-29T18:50:43Z</dcterms:modified>
</cp:coreProperties>
</file>